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99" r:id="rId1"/>
  </p:sldMasterIdLst>
  <p:sldIdLst>
    <p:sldId id="256" r:id="rId2"/>
    <p:sldId id="259" r:id="rId3"/>
    <p:sldId id="25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5" autoAdjust="0"/>
    <p:restoredTop sz="94660"/>
  </p:normalViewPr>
  <p:slideViewPr>
    <p:cSldViewPr snapToGrid="0">
      <p:cViewPr varScale="1">
        <p:scale>
          <a:sx n="47" d="100"/>
          <a:sy n="47" d="100"/>
        </p:scale>
        <p:origin x="22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elmore\Documents\kima\EDUC_5306\educational_dat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Developmental Reading Assessment (DRA) </a:t>
            </a:r>
          </a:p>
          <a:p>
            <a:pPr>
              <a:defRPr/>
            </a:pPr>
            <a:r>
              <a:rPr lang="en-US"/>
              <a:t>1st Grade 2013-2014 </a:t>
            </a:r>
          </a:p>
        </c:rich>
      </c:tx>
      <c:layout>
        <c:manualLayout>
          <c:xMode val="edge"/>
          <c:yMode val="edge"/>
          <c:x val="0.29129318220338513"/>
          <c:y val="1.0465723026535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846952078010116E-2"/>
          <c:y val="0.12362112038943697"/>
          <c:w val="0.85905782437699008"/>
          <c:h val="0.40883992651908735"/>
        </c:manualLayout>
      </c:layout>
      <c:bar3DChart>
        <c:barDir val="col"/>
        <c:grouping val="standard"/>
        <c:varyColors val="0"/>
        <c:ser>
          <c:idx val="0"/>
          <c:order val="0"/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Sheet1!$A$1:$A$28</c:f>
              <c:strCache>
                <c:ptCount val="28"/>
                <c:pt idx="0">
                  <c:v>Developmental Reading Assessment (DRA)</c:v>
                </c:pt>
                <c:pt idx="1">
                  <c:v>1st Grade 2013-2014</c:v>
                </c:pt>
                <c:pt idx="2">
                  <c:v>1st grade expectations</c:v>
                </c:pt>
                <c:pt idx="3">
                  <c:v>Beginning of the year – Levels 3-4</c:v>
                </c:pt>
                <c:pt idx="4">
                  <c:v>Middle of the year – Level 8-10</c:v>
                </c:pt>
                <c:pt idx="5">
                  <c:v>End of the year – Level 16 to 18</c:v>
                </c:pt>
                <c:pt idx="7">
                  <c:v>Student</c:v>
                </c:pt>
                <c:pt idx="9">
                  <c:v>A. A.</c:v>
                </c:pt>
                <c:pt idx="10">
                  <c:v>J. B.</c:v>
                </c:pt>
                <c:pt idx="11">
                  <c:v>D. B.</c:v>
                </c:pt>
                <c:pt idx="12">
                  <c:v>A. B.</c:v>
                </c:pt>
                <c:pt idx="13">
                  <c:v>C. B.</c:v>
                </c:pt>
                <c:pt idx="14">
                  <c:v>J. B.</c:v>
                </c:pt>
                <c:pt idx="15">
                  <c:v>M. F.</c:v>
                </c:pt>
                <c:pt idx="16">
                  <c:v>J. G.</c:v>
                </c:pt>
                <c:pt idx="17">
                  <c:v>K. H.</c:v>
                </c:pt>
                <c:pt idx="18">
                  <c:v>A. H.</c:v>
                </c:pt>
                <c:pt idx="19">
                  <c:v>A. M.</c:v>
                </c:pt>
                <c:pt idx="20">
                  <c:v>A. N.</c:v>
                </c:pt>
                <c:pt idx="21">
                  <c:v>J. O.</c:v>
                </c:pt>
                <c:pt idx="22">
                  <c:v>A. P</c:v>
                </c:pt>
                <c:pt idx="23">
                  <c:v>J. P.</c:v>
                </c:pt>
                <c:pt idx="24">
                  <c:v>R. S.</c:v>
                </c:pt>
                <c:pt idx="25">
                  <c:v>B. S.</c:v>
                </c:pt>
                <c:pt idx="26">
                  <c:v>M. T.</c:v>
                </c:pt>
                <c:pt idx="27">
                  <c:v>P. T</c:v>
                </c:pt>
              </c:strCache>
            </c:strRef>
          </c:cat>
          <c:val>
            <c:numRef>
              <c:f>Sheet1!$B$1:$B$28</c:f>
              <c:numCache>
                <c:formatCode>General</c:formatCode>
                <c:ptCount val="28"/>
                <c:pt idx="7">
                  <c:v>0</c:v>
                </c:pt>
                <c:pt idx="9">
                  <c:v>1</c:v>
                </c:pt>
                <c:pt idx="10">
                  <c:v>2</c:v>
                </c:pt>
                <c:pt idx="11">
                  <c:v>6</c:v>
                </c:pt>
                <c:pt idx="12">
                  <c:v>10</c:v>
                </c:pt>
                <c:pt idx="13">
                  <c:v>1</c:v>
                </c:pt>
                <c:pt idx="14">
                  <c:v>12</c:v>
                </c:pt>
                <c:pt idx="15">
                  <c:v>2</c:v>
                </c:pt>
                <c:pt idx="16">
                  <c:v>1</c:v>
                </c:pt>
                <c:pt idx="17">
                  <c:v>1</c:v>
                </c:pt>
                <c:pt idx="18">
                  <c:v>2</c:v>
                </c:pt>
                <c:pt idx="19">
                  <c:v>4</c:v>
                </c:pt>
                <c:pt idx="20">
                  <c:v>1</c:v>
                </c:pt>
                <c:pt idx="21">
                  <c:v>1</c:v>
                </c:pt>
                <c:pt idx="22">
                  <c:v>4</c:v>
                </c:pt>
                <c:pt idx="23">
                  <c:v>1</c:v>
                </c:pt>
                <c:pt idx="24">
                  <c:v>6</c:v>
                </c:pt>
                <c:pt idx="25">
                  <c:v>6</c:v>
                </c:pt>
                <c:pt idx="26">
                  <c:v>2</c:v>
                </c:pt>
                <c:pt idx="27">
                  <c:v>4</c:v>
                </c:pt>
              </c:numCache>
            </c:numRef>
          </c:val>
        </c:ser>
        <c:ser>
          <c:idx val="1"/>
          <c:order val="1"/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Sheet1!$A$1:$A$28</c:f>
              <c:strCache>
                <c:ptCount val="28"/>
                <c:pt idx="0">
                  <c:v>Developmental Reading Assessment (DRA)</c:v>
                </c:pt>
                <c:pt idx="1">
                  <c:v>1st Grade 2013-2014</c:v>
                </c:pt>
                <c:pt idx="2">
                  <c:v>1st grade expectations</c:v>
                </c:pt>
                <c:pt idx="3">
                  <c:v>Beginning of the year – Levels 3-4</c:v>
                </c:pt>
                <c:pt idx="4">
                  <c:v>Middle of the year – Level 8-10</c:v>
                </c:pt>
                <c:pt idx="5">
                  <c:v>End of the year – Level 16 to 18</c:v>
                </c:pt>
                <c:pt idx="7">
                  <c:v>Student</c:v>
                </c:pt>
                <c:pt idx="9">
                  <c:v>A. A.</c:v>
                </c:pt>
                <c:pt idx="10">
                  <c:v>J. B.</c:v>
                </c:pt>
                <c:pt idx="11">
                  <c:v>D. B.</c:v>
                </c:pt>
                <c:pt idx="12">
                  <c:v>A. B.</c:v>
                </c:pt>
                <c:pt idx="13">
                  <c:v>C. B.</c:v>
                </c:pt>
                <c:pt idx="14">
                  <c:v>J. B.</c:v>
                </c:pt>
                <c:pt idx="15">
                  <c:v>M. F.</c:v>
                </c:pt>
                <c:pt idx="16">
                  <c:v>J. G.</c:v>
                </c:pt>
                <c:pt idx="17">
                  <c:v>K. H.</c:v>
                </c:pt>
                <c:pt idx="18">
                  <c:v>A. H.</c:v>
                </c:pt>
                <c:pt idx="19">
                  <c:v>A. M.</c:v>
                </c:pt>
                <c:pt idx="20">
                  <c:v>A. N.</c:v>
                </c:pt>
                <c:pt idx="21">
                  <c:v>J. O.</c:v>
                </c:pt>
                <c:pt idx="22">
                  <c:v>A. P</c:v>
                </c:pt>
                <c:pt idx="23">
                  <c:v>J. P.</c:v>
                </c:pt>
                <c:pt idx="24">
                  <c:v>R. S.</c:v>
                </c:pt>
                <c:pt idx="25">
                  <c:v>B. S.</c:v>
                </c:pt>
                <c:pt idx="26">
                  <c:v>M. T.</c:v>
                </c:pt>
                <c:pt idx="27">
                  <c:v>P. T</c:v>
                </c:pt>
              </c:strCache>
            </c:strRef>
          </c:cat>
          <c:val>
            <c:numRef>
              <c:f>Sheet1!$C$1:$C$28</c:f>
              <c:numCache>
                <c:formatCode>General</c:formatCode>
                <c:ptCount val="28"/>
                <c:pt idx="7">
                  <c:v>0</c:v>
                </c:pt>
                <c:pt idx="9">
                  <c:v>2</c:v>
                </c:pt>
                <c:pt idx="10">
                  <c:v>4</c:v>
                </c:pt>
                <c:pt idx="11">
                  <c:v>16</c:v>
                </c:pt>
                <c:pt idx="12">
                  <c:v>18</c:v>
                </c:pt>
                <c:pt idx="13">
                  <c:v>3</c:v>
                </c:pt>
                <c:pt idx="14">
                  <c:v>20</c:v>
                </c:pt>
                <c:pt idx="15">
                  <c:v>12</c:v>
                </c:pt>
                <c:pt idx="16">
                  <c:v>2</c:v>
                </c:pt>
                <c:pt idx="17">
                  <c:v>2</c:v>
                </c:pt>
                <c:pt idx="18">
                  <c:v>10</c:v>
                </c:pt>
                <c:pt idx="19">
                  <c:v>16</c:v>
                </c:pt>
                <c:pt idx="20">
                  <c:v>3</c:v>
                </c:pt>
                <c:pt idx="21">
                  <c:v>2</c:v>
                </c:pt>
                <c:pt idx="22">
                  <c:v>10</c:v>
                </c:pt>
                <c:pt idx="23">
                  <c:v>14</c:v>
                </c:pt>
                <c:pt idx="24">
                  <c:v>14</c:v>
                </c:pt>
                <c:pt idx="25">
                  <c:v>18</c:v>
                </c:pt>
                <c:pt idx="26">
                  <c:v>12</c:v>
                </c:pt>
                <c:pt idx="27">
                  <c:v>6</c:v>
                </c:pt>
              </c:numCache>
            </c:numRef>
          </c:val>
        </c:ser>
        <c:ser>
          <c:idx val="2"/>
          <c:order val="2"/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Sheet1!$A$1:$A$28</c:f>
              <c:strCache>
                <c:ptCount val="28"/>
                <c:pt idx="0">
                  <c:v>Developmental Reading Assessment (DRA)</c:v>
                </c:pt>
                <c:pt idx="1">
                  <c:v>1st Grade 2013-2014</c:v>
                </c:pt>
                <c:pt idx="2">
                  <c:v>1st grade expectations</c:v>
                </c:pt>
                <c:pt idx="3">
                  <c:v>Beginning of the year – Levels 3-4</c:v>
                </c:pt>
                <c:pt idx="4">
                  <c:v>Middle of the year – Level 8-10</c:v>
                </c:pt>
                <c:pt idx="5">
                  <c:v>End of the year – Level 16 to 18</c:v>
                </c:pt>
                <c:pt idx="7">
                  <c:v>Student</c:v>
                </c:pt>
                <c:pt idx="9">
                  <c:v>A. A.</c:v>
                </c:pt>
                <c:pt idx="10">
                  <c:v>J. B.</c:v>
                </c:pt>
                <c:pt idx="11">
                  <c:v>D. B.</c:v>
                </c:pt>
                <c:pt idx="12">
                  <c:v>A. B.</c:v>
                </c:pt>
                <c:pt idx="13">
                  <c:v>C. B.</c:v>
                </c:pt>
                <c:pt idx="14">
                  <c:v>J. B.</c:v>
                </c:pt>
                <c:pt idx="15">
                  <c:v>M. F.</c:v>
                </c:pt>
                <c:pt idx="16">
                  <c:v>J. G.</c:v>
                </c:pt>
                <c:pt idx="17">
                  <c:v>K. H.</c:v>
                </c:pt>
                <c:pt idx="18">
                  <c:v>A. H.</c:v>
                </c:pt>
                <c:pt idx="19">
                  <c:v>A. M.</c:v>
                </c:pt>
                <c:pt idx="20">
                  <c:v>A. N.</c:v>
                </c:pt>
                <c:pt idx="21">
                  <c:v>J. O.</c:v>
                </c:pt>
                <c:pt idx="22">
                  <c:v>A. P</c:v>
                </c:pt>
                <c:pt idx="23">
                  <c:v>J. P.</c:v>
                </c:pt>
                <c:pt idx="24">
                  <c:v>R. S.</c:v>
                </c:pt>
                <c:pt idx="25">
                  <c:v>B. S.</c:v>
                </c:pt>
                <c:pt idx="26">
                  <c:v>M. T.</c:v>
                </c:pt>
                <c:pt idx="27">
                  <c:v>P. T</c:v>
                </c:pt>
              </c:strCache>
            </c:strRef>
          </c:cat>
          <c:val>
            <c:numRef>
              <c:f>Sheet1!$D$1:$D$28</c:f>
              <c:numCache>
                <c:formatCode>General</c:formatCode>
                <c:ptCount val="28"/>
                <c:pt idx="7">
                  <c:v>0</c:v>
                </c:pt>
                <c:pt idx="9">
                  <c:v>4</c:v>
                </c:pt>
                <c:pt idx="10">
                  <c:v>6</c:v>
                </c:pt>
                <c:pt idx="11">
                  <c:v>24</c:v>
                </c:pt>
                <c:pt idx="12">
                  <c:v>24</c:v>
                </c:pt>
                <c:pt idx="13">
                  <c:v>10</c:v>
                </c:pt>
                <c:pt idx="14">
                  <c:v>24</c:v>
                </c:pt>
                <c:pt idx="15">
                  <c:v>16</c:v>
                </c:pt>
                <c:pt idx="16">
                  <c:v>4</c:v>
                </c:pt>
                <c:pt idx="17">
                  <c:v>4</c:v>
                </c:pt>
                <c:pt idx="18">
                  <c:v>18</c:v>
                </c:pt>
                <c:pt idx="19">
                  <c:v>24</c:v>
                </c:pt>
                <c:pt idx="20">
                  <c:v>6</c:v>
                </c:pt>
                <c:pt idx="21">
                  <c:v>2</c:v>
                </c:pt>
                <c:pt idx="22">
                  <c:v>14</c:v>
                </c:pt>
                <c:pt idx="23">
                  <c:v>18</c:v>
                </c:pt>
                <c:pt idx="24">
                  <c:v>18</c:v>
                </c:pt>
                <c:pt idx="25">
                  <c:v>24</c:v>
                </c:pt>
                <c:pt idx="26">
                  <c:v>18</c:v>
                </c:pt>
                <c:pt idx="27">
                  <c:v>12</c:v>
                </c:pt>
              </c:numCache>
            </c:numRef>
          </c:val>
        </c:ser>
        <c:ser>
          <c:idx val="3"/>
          <c:order val="3"/>
          <c:spPr>
            <a:gradFill rotWithShape="1">
              <a:gsLst>
                <a:gs pos="0">
                  <a:schemeClr val="accent2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Sheet1!$A$1:$A$28</c:f>
              <c:strCache>
                <c:ptCount val="28"/>
                <c:pt idx="0">
                  <c:v>Developmental Reading Assessment (DRA)</c:v>
                </c:pt>
                <c:pt idx="1">
                  <c:v>1st Grade 2013-2014</c:v>
                </c:pt>
                <c:pt idx="2">
                  <c:v>1st grade expectations</c:v>
                </c:pt>
                <c:pt idx="3">
                  <c:v>Beginning of the year – Levels 3-4</c:v>
                </c:pt>
                <c:pt idx="4">
                  <c:v>Middle of the year – Level 8-10</c:v>
                </c:pt>
                <c:pt idx="5">
                  <c:v>End of the year – Level 16 to 18</c:v>
                </c:pt>
                <c:pt idx="7">
                  <c:v>Student</c:v>
                </c:pt>
                <c:pt idx="9">
                  <c:v>A. A.</c:v>
                </c:pt>
                <c:pt idx="10">
                  <c:v>J. B.</c:v>
                </c:pt>
                <c:pt idx="11">
                  <c:v>D. B.</c:v>
                </c:pt>
                <c:pt idx="12">
                  <c:v>A. B.</c:v>
                </c:pt>
                <c:pt idx="13">
                  <c:v>C. B.</c:v>
                </c:pt>
                <c:pt idx="14">
                  <c:v>J. B.</c:v>
                </c:pt>
                <c:pt idx="15">
                  <c:v>M. F.</c:v>
                </c:pt>
                <c:pt idx="16">
                  <c:v>J. G.</c:v>
                </c:pt>
                <c:pt idx="17">
                  <c:v>K. H.</c:v>
                </c:pt>
                <c:pt idx="18">
                  <c:v>A. H.</c:v>
                </c:pt>
                <c:pt idx="19">
                  <c:v>A. M.</c:v>
                </c:pt>
                <c:pt idx="20">
                  <c:v>A. N.</c:v>
                </c:pt>
                <c:pt idx="21">
                  <c:v>J. O.</c:v>
                </c:pt>
                <c:pt idx="22">
                  <c:v>A. P</c:v>
                </c:pt>
                <c:pt idx="23">
                  <c:v>J. P.</c:v>
                </c:pt>
                <c:pt idx="24">
                  <c:v>R. S.</c:v>
                </c:pt>
                <c:pt idx="25">
                  <c:v>B. S.</c:v>
                </c:pt>
                <c:pt idx="26">
                  <c:v>M. T.</c:v>
                </c:pt>
                <c:pt idx="27">
                  <c:v>P. T</c:v>
                </c:pt>
              </c:strCache>
            </c:strRef>
          </c:cat>
          <c:val>
            <c:numRef>
              <c:f>Sheet1!$E$1:$E$28</c:f>
              <c:numCache>
                <c:formatCode>General</c:formatCode>
                <c:ptCount val="28"/>
              </c:numCache>
            </c:numRef>
          </c:val>
        </c:ser>
        <c:ser>
          <c:idx val="4"/>
          <c:order val="4"/>
          <c:spPr>
            <a:gradFill rotWithShape="1">
              <a:gsLst>
                <a:gs pos="0">
                  <a:schemeClr val="accent4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Sheet1!$A$1:$A$28</c:f>
              <c:strCache>
                <c:ptCount val="28"/>
                <c:pt idx="0">
                  <c:v>Developmental Reading Assessment (DRA)</c:v>
                </c:pt>
                <c:pt idx="1">
                  <c:v>1st Grade 2013-2014</c:v>
                </c:pt>
                <c:pt idx="2">
                  <c:v>1st grade expectations</c:v>
                </c:pt>
                <c:pt idx="3">
                  <c:v>Beginning of the year – Levels 3-4</c:v>
                </c:pt>
                <c:pt idx="4">
                  <c:v>Middle of the year – Level 8-10</c:v>
                </c:pt>
                <c:pt idx="5">
                  <c:v>End of the year – Level 16 to 18</c:v>
                </c:pt>
                <c:pt idx="7">
                  <c:v>Student</c:v>
                </c:pt>
                <c:pt idx="9">
                  <c:v>A. A.</c:v>
                </c:pt>
                <c:pt idx="10">
                  <c:v>J. B.</c:v>
                </c:pt>
                <c:pt idx="11">
                  <c:v>D. B.</c:v>
                </c:pt>
                <c:pt idx="12">
                  <c:v>A. B.</c:v>
                </c:pt>
                <c:pt idx="13">
                  <c:v>C. B.</c:v>
                </c:pt>
                <c:pt idx="14">
                  <c:v>J. B.</c:v>
                </c:pt>
                <c:pt idx="15">
                  <c:v>M. F.</c:v>
                </c:pt>
                <c:pt idx="16">
                  <c:v>J. G.</c:v>
                </c:pt>
                <c:pt idx="17">
                  <c:v>K. H.</c:v>
                </c:pt>
                <c:pt idx="18">
                  <c:v>A. H.</c:v>
                </c:pt>
                <c:pt idx="19">
                  <c:v>A. M.</c:v>
                </c:pt>
                <c:pt idx="20">
                  <c:v>A. N.</c:v>
                </c:pt>
                <c:pt idx="21">
                  <c:v>J. O.</c:v>
                </c:pt>
                <c:pt idx="22">
                  <c:v>A. P</c:v>
                </c:pt>
                <c:pt idx="23">
                  <c:v>J. P.</c:v>
                </c:pt>
                <c:pt idx="24">
                  <c:v>R. S.</c:v>
                </c:pt>
                <c:pt idx="25">
                  <c:v>B. S.</c:v>
                </c:pt>
                <c:pt idx="26">
                  <c:v>M. T.</c:v>
                </c:pt>
                <c:pt idx="27">
                  <c:v>P. T</c:v>
                </c:pt>
              </c:strCache>
            </c:strRef>
          </c:cat>
          <c:val>
            <c:numRef>
              <c:f>Sheet1!$F$1:$F$28</c:f>
              <c:numCache>
                <c:formatCode>General</c:formatCode>
                <c:ptCount val="28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96166768"/>
        <c:axId val="303805704"/>
        <c:axId val="499097520"/>
      </c:bar3DChart>
      <c:catAx>
        <c:axId val="496166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3805704"/>
        <c:crosses val="autoZero"/>
        <c:auto val="1"/>
        <c:lblAlgn val="ctr"/>
        <c:lblOffset val="100"/>
        <c:noMultiLvlLbl val="0"/>
      </c:catAx>
      <c:valAx>
        <c:axId val="303805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6166768"/>
        <c:crosses val="autoZero"/>
        <c:crossBetween val="between"/>
      </c:valAx>
      <c:serAx>
        <c:axId val="49909752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3805704"/>
        <c:crosses val="autoZero"/>
      </c:ser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4/21/2014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705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4/21/2014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88361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4/21/2014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31540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4/21/2014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1372778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4/21/2014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34209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4/21/2014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53199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4/21/2014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915873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4/21/2014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3831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F6764DA5-CD3D-4590-A511-FCD3BC7A793E}" type="datetimeFigureOut">
              <a:rPr lang="en-US" smtClean="0"/>
              <a:t>4/21/2014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994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4/21/2014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567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22A4-8DA6-4447-9B1F-C5DB58435268}" type="datetimeFigureOut">
              <a:rPr lang="en-US" smtClean="0"/>
              <a:t>4/21/2014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089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4/21/2014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999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4/21/2014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126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4/21/2014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300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4/21/2014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211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4/21/2014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980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4/21/2014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806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4/21/2014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4189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  <p:sldLayoutId id="2147483912" r:id="rId13"/>
    <p:sldLayoutId id="2147483913" r:id="rId14"/>
    <p:sldLayoutId id="2147483914" r:id="rId15"/>
    <p:sldLayoutId id="2147483915" r:id="rId16"/>
    <p:sldLayoutId id="2147483916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420000">
            <a:off x="980283" y="488046"/>
            <a:ext cx="9755187" cy="1451346"/>
          </a:xfrm>
        </p:spPr>
        <p:txBody>
          <a:bodyPr/>
          <a:lstStyle/>
          <a:p>
            <a:r>
              <a:rPr lang="en-US" dirty="0" smtClean="0"/>
              <a:t>EDUCATIONAL </a:t>
            </a:r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1420000">
            <a:off x="963770" y="2192716"/>
            <a:ext cx="9755187" cy="2439135"/>
          </a:xfrm>
        </p:spPr>
        <p:txBody>
          <a:bodyPr/>
          <a:lstStyle/>
          <a:p>
            <a:r>
              <a:rPr lang="en-US" dirty="0"/>
              <a:t>Kima Elmore</a:t>
            </a:r>
          </a:p>
          <a:p>
            <a:r>
              <a:rPr lang="en-US" dirty="0"/>
              <a:t>HBU Spring 2014</a:t>
            </a:r>
          </a:p>
          <a:p>
            <a:r>
              <a:rPr lang="en-US" dirty="0"/>
              <a:t>Dr. J. Burris</a:t>
            </a:r>
          </a:p>
          <a:p>
            <a:r>
              <a:rPr lang="en-US" dirty="0"/>
              <a:t>EDUC 5306</a:t>
            </a:r>
          </a:p>
        </p:txBody>
      </p:sp>
    </p:spTree>
    <p:extLst>
      <p:ext uri="{BB962C8B-B14F-4D97-AF65-F5344CB8AC3E}">
        <p14:creationId xmlns:p14="http://schemas.microsoft.com/office/powerpoint/2010/main" val="235782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1960"/>
            <a:ext cx="11704320" cy="1151965"/>
          </a:xfrm>
        </p:spPr>
        <p:txBody>
          <a:bodyPr>
            <a:normAutofit/>
          </a:bodyPr>
          <a:lstStyle/>
          <a:p>
            <a:r>
              <a:rPr lang="en-US" u="sng" dirty="0"/>
              <a:t>Developmental Reading Assessment (DRA)</a:t>
            </a:r>
            <a:r>
              <a:rPr lang="en-US" dirty="0"/>
              <a:t> 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1594013"/>
              </p:ext>
            </p:extLst>
          </p:nvPr>
        </p:nvGraphicFramePr>
        <p:xfrm>
          <a:off x="0" y="1995828"/>
          <a:ext cx="10394952" cy="5600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8738"/>
                <a:gridCol w="2598738"/>
                <a:gridCol w="2598738"/>
                <a:gridCol w="2598738"/>
              </a:tblGrid>
              <a:tr h="256238">
                <a:tc>
                  <a:txBody>
                    <a:bodyPr/>
                    <a:lstStyle/>
                    <a:p>
                      <a:r>
                        <a:rPr lang="en-US" dirty="0" smtClean="0"/>
                        <a:t>Student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EOY</a:t>
                      </a:r>
                      <a:endParaRPr lang="en-US" dirty="0"/>
                    </a:p>
                  </a:txBody>
                  <a:tcPr/>
                </a:tc>
              </a:tr>
              <a:tr h="25623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62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A.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</a:tr>
              <a:tr h="2562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B.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</a:tr>
              <a:tr h="2562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B.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</a:tr>
              <a:tr h="2562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B.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</a:tr>
              <a:tr h="2562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B.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</a:tr>
              <a:tr h="2562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B.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</a:tr>
              <a:tr h="2562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F.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</a:tr>
              <a:tr h="2562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G.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</a:tr>
              <a:tr h="2562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H.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</a:tr>
              <a:tr h="2562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H.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</a:tr>
              <a:tr h="2562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M.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</a:tr>
              <a:tr h="2562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N.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</a:tr>
              <a:tr h="2562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O.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</a:tr>
              <a:tr h="2562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</a:tr>
              <a:tr h="2562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P.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</a:tr>
              <a:tr h="2562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R. S.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</a:tr>
              <a:tr h="2562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B. S.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</a:tr>
              <a:tr h="2562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T.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</a:tr>
              <a:tr h="2562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P. 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831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160" y="685800"/>
            <a:ext cx="11196319" cy="1151965"/>
          </a:xfrm>
        </p:spPr>
        <p:txBody>
          <a:bodyPr>
            <a:normAutofit/>
          </a:bodyPr>
          <a:lstStyle/>
          <a:p>
            <a:pPr algn="ctr"/>
            <a:r>
              <a:rPr lang="en-US" u="sng" dirty="0"/>
              <a:t>Developmental Reading Assessment (DRA</a:t>
            </a:r>
            <a:r>
              <a:rPr lang="en-US" u="sng" dirty="0" smtClean="0"/>
              <a:t>)</a:t>
            </a:r>
            <a:br>
              <a:rPr lang="en-US" u="sng" dirty="0" smtClean="0"/>
            </a:br>
            <a:r>
              <a:rPr lang="en-US" u="sng" dirty="0" smtClean="0"/>
              <a:t>1</a:t>
            </a:r>
            <a:r>
              <a:rPr lang="en-US" u="sng" baseline="30000" dirty="0" smtClean="0"/>
              <a:t>st</a:t>
            </a:r>
            <a:r>
              <a:rPr lang="en-US" u="sng" dirty="0" smtClean="0"/>
              <a:t> Grade 2013-2014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17" name="Content Placeholder 1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4271837"/>
              </p:ext>
            </p:extLst>
          </p:nvPr>
        </p:nvGraphicFramePr>
        <p:xfrm>
          <a:off x="0" y="2063750"/>
          <a:ext cx="10410190" cy="4794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3224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TC104033917[[fn=Berlin]]</Template>
  <TotalTime>316</TotalTime>
  <Words>170</Words>
  <Application>Microsoft Office PowerPoint</Application>
  <PresentationFormat>Widescreen</PresentationFormat>
  <Paragraphs>89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Trebuchet MS</vt:lpstr>
      <vt:lpstr>Berlin</vt:lpstr>
      <vt:lpstr>EDUCATIONAL DATA</vt:lpstr>
      <vt:lpstr>Developmental Reading Assessment (DRA) </vt:lpstr>
      <vt:lpstr>Developmental Reading Assessment (DRA) 1st Grade 2013-2014 </vt:lpstr>
    </vt:vector>
  </TitlesOfParts>
  <Company>HISD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EDUCATIONAL DATA</dc:title>
  <dc:creator>Elmore, Kima Y</dc:creator>
  <cp:lastModifiedBy>Elmore, Kima Y</cp:lastModifiedBy>
  <cp:revision>6</cp:revision>
  <dcterms:created xsi:type="dcterms:W3CDTF">2014-04-18T14:59:41Z</dcterms:created>
  <dcterms:modified xsi:type="dcterms:W3CDTF">2014-04-21T23:04:09Z</dcterms:modified>
</cp:coreProperties>
</file>